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662" autoAdjust="0"/>
  </p:normalViewPr>
  <p:slideViewPr>
    <p:cSldViewPr snapToGrid="0" snapToObjects="1">
      <p:cViewPr varScale="1">
        <p:scale>
          <a:sx n="78" d="100"/>
          <a:sy n="78" d="100"/>
        </p:scale>
        <p:origin x="10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EEBB-CDCB-45C2-9437-A82E409DA2FB}" type="datetimeFigureOut">
              <a:rPr lang="ko-KR" altLang="en-US" smtClean="0"/>
              <a:t>25-12-16(Tue)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19082-6570-4ADE-BC0A-686583F9A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1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이호진입니다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본래 </a:t>
            </a:r>
            <a:r>
              <a:rPr lang="en-US" altLang="ko-KR" dirty="0"/>
              <a:t>3</a:t>
            </a:r>
            <a:r>
              <a:rPr lang="ko-KR" altLang="en-US" dirty="0"/>
              <a:t>차 프로젝트로 화학환경법 컨설팅 회사의 물질 분류와 법령 이행 보조 도구들을 발표하려고 했는데</a:t>
            </a:r>
            <a:r>
              <a:rPr lang="en-US" altLang="ko-KR" dirty="0"/>
              <a:t>, </a:t>
            </a:r>
            <a:r>
              <a:rPr lang="ko-KR" altLang="en-US" dirty="0"/>
              <a:t>앱 서비스 하기엔 수요자가 일반인이 아니어서</a:t>
            </a:r>
            <a:r>
              <a:rPr lang="en-US" altLang="ko-KR" dirty="0"/>
              <a:t>,</a:t>
            </a:r>
            <a:r>
              <a:rPr lang="ko-KR" altLang="en-US" dirty="0"/>
              <a:t> 발표내용으로 적절하지가 않다고 판단했습니다</a:t>
            </a:r>
            <a:r>
              <a:rPr lang="en-US" altLang="ko-KR" dirty="0"/>
              <a:t>. </a:t>
            </a:r>
            <a:r>
              <a:rPr lang="ko-KR" altLang="en-US" dirty="0"/>
              <a:t>그래서 사이드로 진행했던 </a:t>
            </a:r>
            <a:r>
              <a:rPr lang="en-US" altLang="ko-KR" dirty="0"/>
              <a:t>1</a:t>
            </a:r>
            <a:r>
              <a:rPr lang="ko-KR" altLang="en-US" dirty="0"/>
              <a:t>인 개발자 협회 프로젝트를 </a:t>
            </a:r>
            <a:r>
              <a:rPr lang="en-US" altLang="ko-KR" dirty="0"/>
              <a:t>3</a:t>
            </a:r>
            <a:r>
              <a:rPr lang="ko-KR" altLang="en-US" dirty="0"/>
              <a:t>차 프로젝트로 변경했습니다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0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 개발자 협회에서 제공하는 핵심가치는 </a:t>
            </a:r>
            <a:r>
              <a:rPr lang="en-US" altLang="ko-KR" dirty="0"/>
              <a:t>”</a:t>
            </a:r>
            <a:r>
              <a:rPr lang="ko-KR" altLang="en-US" dirty="0"/>
              <a:t>협회원의 이권 보장</a:t>
            </a:r>
            <a:r>
              <a:rPr lang="en-US" altLang="ko-KR" dirty="0"/>
              <a:t>’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세상에 어느 일이든 무리를 짓고 단체를 이루고 하는 것은 아주 당연한 흐름입니다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예전에는 </a:t>
            </a:r>
            <a:r>
              <a:rPr lang="en-US" altLang="ko-KR" dirty="0"/>
              <a:t>1</a:t>
            </a:r>
            <a:r>
              <a:rPr lang="ko-KR" altLang="en-US" dirty="0"/>
              <a:t>인 개발자가 </a:t>
            </a:r>
            <a:r>
              <a:rPr lang="en-US" altLang="ko-KR" dirty="0"/>
              <a:t>“</a:t>
            </a:r>
            <a:r>
              <a:rPr lang="ko-KR" altLang="en-US" dirty="0"/>
              <a:t>혼자</a:t>
            </a:r>
            <a:r>
              <a:rPr lang="en-US" altLang="ko-KR" dirty="0"/>
              <a:t>” </a:t>
            </a:r>
            <a:r>
              <a:rPr lang="ko-KR" altLang="en-US" dirty="0"/>
              <a:t>할 수 있는 일들이 아주 제한적이었기 때문에</a:t>
            </a:r>
            <a:r>
              <a:rPr lang="en-US" altLang="ko-KR" dirty="0"/>
              <a:t> </a:t>
            </a:r>
            <a:r>
              <a:rPr lang="ko-KR" altLang="en-US" dirty="0"/>
              <a:t>이러한 협회가 그다지 유용하지는 않았는데</a:t>
            </a:r>
            <a:r>
              <a:rPr lang="en-US" altLang="ko-KR" dirty="0"/>
              <a:t>, </a:t>
            </a:r>
            <a:r>
              <a:rPr lang="ko-KR" altLang="en-US" dirty="0"/>
              <a:t>앞으로는 </a:t>
            </a:r>
            <a:r>
              <a:rPr lang="en-US" altLang="ko-KR" dirty="0"/>
              <a:t>AI</a:t>
            </a:r>
            <a:r>
              <a:rPr lang="ko-KR" altLang="en-US" dirty="0"/>
              <a:t>의 보조만 있으면 </a:t>
            </a:r>
            <a:r>
              <a:rPr lang="en-US" altLang="ko-KR" dirty="0"/>
              <a:t>1</a:t>
            </a:r>
            <a:r>
              <a:rPr lang="ko-KR" altLang="en-US" dirty="0"/>
              <a:t>인 개발자 혼자 어지간한 기존 그룹사 수준의 일을 모두 할 수 있을 거라고 예상이 됩니다</a:t>
            </a:r>
            <a:r>
              <a:rPr lang="en-US" altLang="ko-KR" dirty="0"/>
              <a:t>. </a:t>
            </a:r>
            <a:r>
              <a:rPr lang="ko-KR" altLang="en-US" dirty="0"/>
              <a:t> 그리고 아마 세상 모든 분야의 일들이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“</a:t>
            </a:r>
            <a:r>
              <a:rPr lang="ko-KR" altLang="en-US" dirty="0"/>
              <a:t>계획자</a:t>
            </a:r>
            <a:r>
              <a:rPr lang="en-US" altLang="ko-KR" dirty="0"/>
              <a:t>”. </a:t>
            </a:r>
            <a:r>
              <a:rPr lang="ko-KR" altLang="en-US" dirty="0"/>
              <a:t>개발자 아니고 계획자입니다</a:t>
            </a:r>
            <a:r>
              <a:rPr lang="en-US" altLang="ko-KR" dirty="0"/>
              <a:t>. </a:t>
            </a:r>
            <a:r>
              <a:rPr lang="ko-KR" altLang="en-US" dirty="0"/>
              <a:t>아무튼 그 계획자 </a:t>
            </a:r>
            <a:r>
              <a:rPr lang="en-US" altLang="ko-KR" dirty="0"/>
              <a:t>1</a:t>
            </a:r>
            <a:r>
              <a:rPr lang="ko-KR" altLang="en-US" dirty="0"/>
              <a:t>인이 사업 전반을 수행하는 세상이 올 것 같은데</a:t>
            </a:r>
            <a:r>
              <a:rPr lang="en-US" altLang="ko-KR" dirty="0"/>
              <a:t>, </a:t>
            </a:r>
            <a:r>
              <a:rPr lang="ko-KR" altLang="en-US" dirty="0"/>
              <a:t>아마도 그들을 모두 포섭할 가능성까지 생각해서 미리 시장 선점을 노려볼까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1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인 개발자가 크게 부각되는 세상이 오게 되면 아마도 </a:t>
            </a:r>
            <a:r>
              <a:rPr lang="en-US" altLang="ko-KR" dirty="0"/>
              <a:t>1</a:t>
            </a:r>
            <a:r>
              <a:rPr lang="ko-KR" altLang="en-US" dirty="0"/>
              <a:t>인 개발자들에게 필요한 몇가지 요소가 </a:t>
            </a:r>
            <a:r>
              <a:rPr lang="ko-KR" altLang="en-US" dirty="0" err="1"/>
              <a:t>있을거에요</a:t>
            </a:r>
            <a:r>
              <a:rPr lang="en-US" altLang="ko-KR" dirty="0"/>
              <a:t>. </a:t>
            </a:r>
            <a:r>
              <a:rPr lang="ko-KR" altLang="en-US" dirty="0"/>
              <a:t>협업 프로세스가 극단적으로 적어지기 때문에 코드 리뷰나 피드백을 받기 어려워질 것이고요</a:t>
            </a:r>
            <a:r>
              <a:rPr lang="en-US" altLang="ko-KR" dirty="0"/>
              <a:t>. </a:t>
            </a:r>
            <a:r>
              <a:rPr lang="ko-KR" altLang="en-US" dirty="0"/>
              <a:t>내가 찾아본 최신 기술이 진짜 최신 기술인지 확인하기도 어렵겠죠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게시판</a:t>
            </a:r>
            <a:r>
              <a:rPr lang="en-US" altLang="ko-KR" dirty="0"/>
              <a:t>/</a:t>
            </a:r>
            <a:r>
              <a:rPr lang="ko-KR" altLang="en-US" dirty="0"/>
              <a:t>채팅</a:t>
            </a:r>
            <a:r>
              <a:rPr lang="en-US" altLang="ko-KR" dirty="0"/>
              <a:t>/</a:t>
            </a:r>
            <a:r>
              <a:rPr lang="ko-KR" altLang="en-US" dirty="0"/>
              <a:t>블로그 같은 커뮤니티들이 활발해질 것 같은데</a:t>
            </a:r>
            <a:r>
              <a:rPr lang="en-US" altLang="ko-KR" dirty="0"/>
              <a:t>, </a:t>
            </a:r>
            <a:r>
              <a:rPr lang="ko-KR" altLang="en-US" dirty="0"/>
              <a:t>그러한 서비스를 단순하게 만들면 지속가능한 수익 모델을 만들기가 어려울 것입니다</a:t>
            </a:r>
            <a:r>
              <a:rPr lang="en-US" altLang="ko-KR" dirty="0"/>
              <a:t>. </a:t>
            </a:r>
            <a:r>
              <a:rPr lang="ko-KR" altLang="en-US" dirty="0"/>
              <a:t>접근성을 넓게 가져가면 광고수익 외에 그다지 </a:t>
            </a:r>
            <a:r>
              <a:rPr lang="en-US" altLang="ko-KR" dirty="0"/>
              <a:t>BM</a:t>
            </a:r>
            <a:r>
              <a:rPr lang="ko-KR" altLang="en-US" dirty="0"/>
              <a:t>모델이 없는 것이 현실이거든요</a:t>
            </a:r>
            <a:r>
              <a:rPr lang="en-US" altLang="ko-KR" dirty="0"/>
              <a:t>. </a:t>
            </a:r>
            <a:r>
              <a:rPr lang="ko-KR" altLang="en-US" dirty="0"/>
              <a:t>서비스가 계속 이어지려면 </a:t>
            </a:r>
            <a:r>
              <a:rPr lang="en-US" altLang="ko-KR" dirty="0"/>
              <a:t>BM</a:t>
            </a:r>
            <a:r>
              <a:rPr lang="ko-KR" altLang="en-US" dirty="0"/>
              <a:t>모델이 조금 더 진짜 고도화된 서비스와 연결이 되어야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협회의 개념을 도입하고 </a:t>
            </a:r>
            <a:r>
              <a:rPr lang="en-US" altLang="ko-KR" dirty="0" err="1"/>
              <a:t>DevCoins</a:t>
            </a:r>
            <a:r>
              <a:rPr lang="ko-KR" altLang="en-US" dirty="0"/>
              <a:t>같은 경제 모델도 돌려볼 생각이고요</a:t>
            </a:r>
            <a:r>
              <a:rPr lang="en-US" altLang="ko-KR" dirty="0"/>
              <a:t>. </a:t>
            </a:r>
            <a:r>
              <a:rPr lang="ko-KR" altLang="en-US" dirty="0"/>
              <a:t>처음엔 단순 포인트제도로 활용하다가 블록체인 기술도 도입할까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en-US" altLang="ko-KR" dirty="0"/>
              <a:t>1</a:t>
            </a:r>
            <a:r>
              <a:rPr lang="ko-KR" altLang="en-US" dirty="0"/>
              <a:t>인 개발자가 </a:t>
            </a:r>
            <a:r>
              <a:rPr lang="en-US" altLang="ko-KR" dirty="0"/>
              <a:t>“</a:t>
            </a:r>
            <a:r>
              <a:rPr lang="ko-KR" altLang="en-US" dirty="0"/>
              <a:t>아 뭔가 해야지</a:t>
            </a:r>
            <a:r>
              <a:rPr lang="en-US" altLang="ko-KR" dirty="0"/>
              <a:t>”</a:t>
            </a:r>
            <a:r>
              <a:rPr lang="ko-KR" altLang="en-US" dirty="0"/>
              <a:t> 하는 생각이 들면 그 뭔가를 협회에서 찾을 수 있도록 </a:t>
            </a:r>
            <a:r>
              <a:rPr lang="ko-KR" altLang="en-US" dirty="0" err="1"/>
              <a:t>올인원</a:t>
            </a:r>
            <a:r>
              <a:rPr lang="ko-KR" altLang="en-US" dirty="0"/>
              <a:t> 플랫폼을 구축해 줄 생각입니다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3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 핵심 </a:t>
            </a:r>
            <a:r>
              <a:rPr lang="ko-KR" altLang="en-US" dirty="0" err="1"/>
              <a:t>서브앱들이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주간지 서비스인 </a:t>
            </a:r>
            <a:r>
              <a:rPr lang="ko-KR" altLang="en-US" dirty="0" err="1"/>
              <a:t>테크그램이나</a:t>
            </a:r>
            <a:r>
              <a:rPr lang="ko-KR" altLang="en-US" dirty="0"/>
              <a:t> </a:t>
            </a:r>
            <a:r>
              <a:rPr lang="ko-KR" altLang="en-US" dirty="0" err="1"/>
              <a:t>인포</a:t>
            </a:r>
            <a:r>
              <a:rPr lang="ko-KR" altLang="en-US" dirty="0"/>
              <a:t> 서비스들 자체도 아주 작은 소식지 </a:t>
            </a:r>
            <a:r>
              <a:rPr lang="ko-KR" altLang="en-US" dirty="0" err="1"/>
              <a:t>웹앱</a:t>
            </a:r>
            <a:r>
              <a:rPr lang="ko-KR" altLang="en-US" dirty="0"/>
              <a:t> 수준의 프로젝트이고요</a:t>
            </a:r>
            <a:r>
              <a:rPr lang="en-US" altLang="ko-KR" dirty="0"/>
              <a:t>. </a:t>
            </a:r>
            <a:r>
              <a:rPr lang="ko-KR" altLang="en-US" dirty="0" err="1"/>
              <a:t>컨넥션</a:t>
            </a:r>
            <a:r>
              <a:rPr lang="ko-KR" altLang="en-US" dirty="0"/>
              <a:t> 라운드는 프로젝트 팀이나 </a:t>
            </a:r>
            <a:r>
              <a:rPr lang="ko-KR" altLang="en-US" dirty="0" err="1"/>
              <a:t>해커톤</a:t>
            </a:r>
            <a:r>
              <a:rPr lang="ko-KR" altLang="en-US" dirty="0"/>
              <a:t> 그룹 등을 쉽고 빠르게 매칭해주고 그룹을 지원해주는 서비스 </a:t>
            </a:r>
            <a:r>
              <a:rPr lang="ko-KR" altLang="en-US" dirty="0" err="1"/>
              <a:t>웹앱이고요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마이레벨스나</a:t>
            </a:r>
            <a:r>
              <a:rPr lang="ko-KR" altLang="en-US" dirty="0"/>
              <a:t> </a:t>
            </a:r>
            <a:r>
              <a:rPr lang="ko-KR" altLang="en-US" dirty="0" err="1"/>
              <a:t>에듀워크는</a:t>
            </a:r>
            <a:r>
              <a:rPr lang="ko-KR" altLang="en-US" dirty="0"/>
              <a:t> 개인 역량 관리 앱과 교육 앱입니다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마이앱비전스는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개발자가 아이디어 수준부터 개발 완료까지 개발자금을 </a:t>
            </a:r>
            <a:r>
              <a:rPr lang="ko-KR" altLang="en-US" dirty="0" err="1"/>
              <a:t>펀딩하거나</a:t>
            </a:r>
            <a:r>
              <a:rPr lang="ko-KR" altLang="en-US" dirty="0"/>
              <a:t> 협업자들을 찾는 등의 기능을 하게 될 것이고요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앱커넥트는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개발자들이 앱 개발시에 개발단계에서부터 서로 앱의 </a:t>
            </a:r>
            <a:r>
              <a:rPr lang="ko-KR" altLang="en-US" dirty="0" err="1"/>
              <a:t>컨넥션</a:t>
            </a:r>
            <a:r>
              <a:rPr lang="ko-KR" altLang="en-US" dirty="0"/>
              <a:t> 서비스를 구축할 수 있도록 </a:t>
            </a:r>
            <a:r>
              <a:rPr lang="ko-KR" altLang="en-US" dirty="0" err="1"/>
              <a:t>연계앱을</a:t>
            </a:r>
            <a:r>
              <a:rPr lang="ko-KR" altLang="en-US" dirty="0"/>
              <a:t> 연동해주는 서비스구요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위아원은</a:t>
            </a:r>
            <a:r>
              <a:rPr lang="ko-KR" altLang="en-US" dirty="0"/>
              <a:t> 대규모 프로젝트나 정부의 연속성 규모의 프로젝트를 가져오고 싶을 때 혼자 하기 힘들다면 </a:t>
            </a:r>
            <a:r>
              <a:rPr lang="ko-KR" altLang="en-US" dirty="0" err="1"/>
              <a:t>컨소</a:t>
            </a:r>
            <a:r>
              <a:rPr lang="ko-KR" altLang="en-US" dirty="0"/>
              <a:t> 구성을 쉽게 할 수 있도록 지원할 앱입니다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여기 있는 </a:t>
            </a:r>
            <a:r>
              <a:rPr lang="ko-KR" altLang="en-US" dirty="0" err="1"/>
              <a:t>서브앱</a:t>
            </a:r>
            <a:r>
              <a:rPr lang="ko-KR" altLang="en-US" dirty="0"/>
              <a:t> 하나하나가 어지간한 작은 </a:t>
            </a:r>
            <a:r>
              <a:rPr lang="ko-KR" altLang="en-US" dirty="0" err="1"/>
              <a:t>웹앱의</a:t>
            </a:r>
            <a:r>
              <a:rPr lang="ko-KR" altLang="en-US" dirty="0"/>
              <a:t> 기능들을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1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시연입니다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체질적으로 디자인을 잘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 부분은 완성된 기능들을 위주로 해서 전문가에게 맡기거나</a:t>
            </a:r>
            <a:r>
              <a:rPr lang="en-US" altLang="ko-KR" dirty="0"/>
              <a:t>, </a:t>
            </a:r>
            <a:r>
              <a:rPr lang="ko-KR" altLang="en-US" dirty="0"/>
              <a:t>제가 조금 더 노력을 해서 감각을 더 길러보도록 </a:t>
            </a:r>
            <a:r>
              <a:rPr lang="ko-KR" altLang="en-US" dirty="0" err="1"/>
              <a:t>할게요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일단 기능들이 작동이 잘되면 사실 </a:t>
            </a:r>
            <a:r>
              <a:rPr lang="en-US" altLang="ko-KR" dirty="0"/>
              <a:t>UI/UX</a:t>
            </a:r>
            <a:r>
              <a:rPr lang="ko-KR" altLang="en-US" dirty="0"/>
              <a:t>는 여러 버전을 덮어 쓸 수 있기 때문에</a:t>
            </a:r>
            <a:r>
              <a:rPr lang="en-US" altLang="ko-KR" dirty="0"/>
              <a:t>, </a:t>
            </a:r>
            <a:r>
              <a:rPr lang="ko-KR" altLang="en-US" dirty="0"/>
              <a:t>조금 낙관적으로 생각해보면 </a:t>
            </a:r>
            <a:r>
              <a:rPr lang="en-US" altLang="ko-KR" dirty="0"/>
              <a:t>AI</a:t>
            </a:r>
            <a:r>
              <a:rPr lang="ko-KR" altLang="en-US" dirty="0"/>
              <a:t>가 조금만 더 발전하면 날로 먹을 수 있지 않을까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3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특징은 크게 </a:t>
            </a:r>
            <a:r>
              <a:rPr lang="en-US" altLang="ko-KR" dirty="0"/>
              <a:t>2</a:t>
            </a:r>
            <a:r>
              <a:rPr lang="ko-KR" altLang="en-US" dirty="0"/>
              <a:t>가지 정도 얘기해볼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하나는 모션 박스 </a:t>
            </a:r>
            <a:r>
              <a:rPr lang="en-US" altLang="ko-KR" dirty="0"/>
              <a:t>CMS</a:t>
            </a:r>
            <a:r>
              <a:rPr lang="ko-KR" altLang="en-US" dirty="0"/>
              <a:t>를 자체 개발했는데</a:t>
            </a:r>
            <a:r>
              <a:rPr lang="en-US" altLang="ko-KR" dirty="0"/>
              <a:t>, Git</a:t>
            </a:r>
            <a:r>
              <a:rPr lang="ko-KR" altLang="en-US" dirty="0"/>
              <a:t>에 따로 떼다가 </a:t>
            </a:r>
            <a:r>
              <a:rPr lang="en-US" altLang="ko-KR" dirty="0"/>
              <a:t>react </a:t>
            </a:r>
            <a:r>
              <a:rPr lang="ko-KR" altLang="en-US" dirty="0"/>
              <a:t>용 코드로 공개하면 돈은 안되지만 사람들이 그래도 좀 쓰지 않을까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기술 스택 사용 방식인데</a:t>
            </a:r>
            <a:r>
              <a:rPr lang="en-US" altLang="ko-KR" dirty="0"/>
              <a:t>, </a:t>
            </a:r>
            <a:r>
              <a:rPr lang="ko-KR" altLang="en-US" dirty="0" err="1"/>
              <a:t>블리딩</a:t>
            </a:r>
            <a:r>
              <a:rPr lang="ko-KR" altLang="en-US" dirty="0"/>
              <a:t> </a:t>
            </a:r>
            <a:r>
              <a:rPr lang="ko-KR" altLang="en-US" dirty="0" err="1"/>
              <a:t>엣지라는</a:t>
            </a:r>
            <a:r>
              <a:rPr lang="ko-KR" altLang="en-US" dirty="0"/>
              <a:t> 개념이 있더라구요</a:t>
            </a:r>
            <a:r>
              <a:rPr lang="en-US" altLang="ko-KR" dirty="0"/>
              <a:t>. </a:t>
            </a:r>
            <a:r>
              <a:rPr lang="ko-KR" altLang="en-US" dirty="0"/>
              <a:t>최신기술들을 모조리 나오자마자 적용해가면서 써보는 그런 방식이라고 하는데</a:t>
            </a:r>
            <a:r>
              <a:rPr lang="en-US" altLang="ko-KR" dirty="0"/>
              <a:t>, </a:t>
            </a:r>
            <a:r>
              <a:rPr lang="ko-KR" altLang="en-US" dirty="0"/>
              <a:t>제가 좀 배웠다고 이제 자신감 좀 붙어가지고 매일 </a:t>
            </a:r>
            <a:r>
              <a:rPr lang="en-US" altLang="ko-KR" dirty="0" err="1"/>
              <a:t>npm</a:t>
            </a:r>
            <a:r>
              <a:rPr lang="en-US" altLang="ko-KR" dirty="0"/>
              <a:t>-check-updates</a:t>
            </a:r>
            <a:r>
              <a:rPr lang="ko-KR" altLang="en-US" dirty="0"/>
              <a:t>에 </a:t>
            </a:r>
            <a:r>
              <a:rPr lang="ko-KR" altLang="en-US" dirty="0" err="1"/>
              <a:t>닷스타를</a:t>
            </a:r>
            <a:r>
              <a:rPr lang="ko-KR" altLang="en-US" dirty="0"/>
              <a:t> 붙여가면서 </a:t>
            </a:r>
            <a:r>
              <a:rPr lang="ko-KR" altLang="en-US" dirty="0" err="1"/>
              <a:t>블리딩</a:t>
            </a:r>
            <a:r>
              <a:rPr lang="ko-KR" altLang="en-US" dirty="0"/>
              <a:t> </a:t>
            </a:r>
            <a:r>
              <a:rPr lang="ko-KR" altLang="en-US" dirty="0" err="1"/>
              <a:t>엣지에</a:t>
            </a:r>
            <a:r>
              <a:rPr lang="ko-KR" altLang="en-US" dirty="0"/>
              <a:t> 도전했다가 다른 사람들이 왜 안정버전의 라이브러리를 사용하는지 몸으로 체감을 했습니다</a:t>
            </a:r>
            <a:r>
              <a:rPr lang="en-US" altLang="ko-KR" dirty="0"/>
              <a:t>. AI</a:t>
            </a:r>
            <a:r>
              <a:rPr lang="ko-KR" altLang="en-US" dirty="0"/>
              <a:t>가 일단 최신 라이브러리 버전의 내용을 학습을 못해서 코드를 꼬아버리는 경우가 허다해요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앞으로는 안정적인 버전을 사용하는 </a:t>
            </a:r>
            <a:r>
              <a:rPr lang="en-US" altLang="ko-KR" dirty="0"/>
              <a:t>Leading-Edge </a:t>
            </a:r>
            <a:r>
              <a:rPr lang="ko-KR" altLang="en-US" dirty="0"/>
              <a:t>전략을 항상 준수하도록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6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아키텍처는 처음엔 제가 뼈대를 설계하고 </a:t>
            </a:r>
            <a:r>
              <a:rPr lang="en-US" altLang="ko-KR" dirty="0"/>
              <a:t>AI</a:t>
            </a:r>
            <a:r>
              <a:rPr lang="ko-KR" altLang="en-US" dirty="0"/>
              <a:t>에게 구현을 시켰는데</a:t>
            </a:r>
            <a:r>
              <a:rPr lang="en-US" altLang="ko-KR" dirty="0"/>
              <a:t>, AI</a:t>
            </a:r>
            <a:r>
              <a:rPr lang="ko-KR" altLang="en-US" dirty="0"/>
              <a:t>가 모션박스를 제외하고 나머지 아키텍처를 다시 설계한 다음에 프로젝트 망하기 싫으면 이렇게 하십시오</a:t>
            </a:r>
            <a:r>
              <a:rPr lang="en-US" altLang="ko-KR" dirty="0"/>
              <a:t>. </a:t>
            </a:r>
            <a:r>
              <a:rPr lang="ko-KR" altLang="en-US" dirty="0"/>
              <a:t>라고 오른쪽에 보이는 모습으로 아키텍처 구현 제안을 했어요</a:t>
            </a:r>
            <a:r>
              <a:rPr lang="en-US" altLang="ko-KR" dirty="0"/>
              <a:t>. </a:t>
            </a:r>
            <a:r>
              <a:rPr lang="ko-KR" altLang="en-US" dirty="0"/>
              <a:t>그래서 저는 </a:t>
            </a:r>
            <a:r>
              <a:rPr lang="ko-KR" altLang="en-US" dirty="0" err="1"/>
              <a:t>군말없이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의 의견대로 </a:t>
            </a:r>
            <a:r>
              <a:rPr lang="ko-KR" altLang="en-US" dirty="0" err="1"/>
              <a:t>따라했구요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0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 자체를 여러 프로젝트 앱들이 존재하는 플랫폼으로 계획했는데</a:t>
            </a:r>
            <a:r>
              <a:rPr lang="en-US" altLang="ko-KR" dirty="0"/>
              <a:t>, </a:t>
            </a:r>
            <a:r>
              <a:rPr lang="ko-KR" altLang="en-US" dirty="0"/>
              <a:t>이 아이디어는 </a:t>
            </a:r>
            <a:r>
              <a:rPr lang="en-US" altLang="ko-KR" dirty="0"/>
              <a:t>2</a:t>
            </a:r>
            <a:r>
              <a:rPr lang="ko-KR" altLang="en-US" dirty="0"/>
              <a:t>차 프로젝트인 </a:t>
            </a:r>
            <a:r>
              <a:rPr lang="ko-KR" altLang="en-US" dirty="0" err="1"/>
              <a:t>코스모톡</a:t>
            </a:r>
            <a:r>
              <a:rPr lang="ko-KR" altLang="en-US" dirty="0"/>
              <a:t> </a:t>
            </a:r>
            <a:r>
              <a:rPr lang="ko-KR" altLang="en-US" dirty="0" err="1"/>
              <a:t>채팅앱에</a:t>
            </a:r>
            <a:r>
              <a:rPr lang="ko-KR" altLang="en-US" dirty="0"/>
              <a:t> 탑재할 기능이었는데</a:t>
            </a:r>
            <a:r>
              <a:rPr lang="en-US" altLang="ko-KR" dirty="0"/>
              <a:t>, </a:t>
            </a:r>
            <a:r>
              <a:rPr lang="ko-KR" altLang="en-US" dirty="0"/>
              <a:t>협회에 적용한 것이고요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따라서 관련된 </a:t>
            </a:r>
            <a:r>
              <a:rPr lang="ko-KR" altLang="en-US" dirty="0" err="1"/>
              <a:t>코더랑</a:t>
            </a:r>
            <a:r>
              <a:rPr lang="ko-KR" altLang="en-US" dirty="0"/>
              <a:t> 파트너의 의견을 적극 수용해서 여러가지 기능을 더 만들고 있습니다</a:t>
            </a:r>
            <a:r>
              <a:rPr lang="en-US" altLang="ko-KR" dirty="0"/>
              <a:t>. </a:t>
            </a:r>
            <a:r>
              <a:rPr lang="ko-KR" altLang="en-US" dirty="0"/>
              <a:t>사업 아이템도 무궁무진하게 늘어나고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스노우볼</a:t>
            </a:r>
            <a:r>
              <a:rPr lang="ko-KR" altLang="en-US" dirty="0"/>
              <a:t> 굴러가듯이 일이 점점 커지고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협회 출신임을 여러 차례 알렸는데</a:t>
            </a:r>
            <a:r>
              <a:rPr lang="en-US" altLang="ko-KR" dirty="0"/>
              <a:t>, </a:t>
            </a:r>
            <a:r>
              <a:rPr lang="ko-KR" altLang="en-US" dirty="0"/>
              <a:t>제가 협회에서 일하는 동안 여러 기업 회장님들을 만날 기회가 많았기 때문에</a:t>
            </a:r>
            <a:r>
              <a:rPr lang="en-US" altLang="ko-KR" dirty="0"/>
              <a:t>, </a:t>
            </a:r>
            <a:r>
              <a:rPr lang="ko-KR" altLang="en-US" dirty="0"/>
              <a:t>좋은 투자 기회들도 얻을 수 있을 것 같아요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5</a:t>
            </a:r>
            <a:r>
              <a:rPr lang="ko-KR" altLang="en-US" dirty="0"/>
              <a:t>년간 갈고 닦은 바닥을 기는 아부 실력과 로비 능력을 적극적으로 활용해서 협회원인 </a:t>
            </a:r>
            <a:r>
              <a:rPr lang="en-US" altLang="ko-KR" dirty="0"/>
              <a:t>1</a:t>
            </a:r>
            <a:r>
              <a:rPr lang="ko-KR" altLang="en-US" dirty="0"/>
              <a:t>인 개발자들에게 협회 차원의 자금 지원이 가능한 투자 유치를 적극적으로 노려볼까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그러니까 협회에 얼른 가입하고 정회원이 되는 것이 좋겠죠</a:t>
            </a:r>
            <a:r>
              <a:rPr lang="en-US" altLang="ko-KR" dirty="0"/>
              <a:t>. </a:t>
            </a:r>
            <a:r>
              <a:rPr lang="ko-KR" altLang="en-US" dirty="0"/>
              <a:t>여러분들께서 서비스하는 프로젝트로 충분히 수익이 나기 전까지 협회비를 면제할 생각입니다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아무레도</a:t>
            </a:r>
            <a:r>
              <a:rPr lang="ko-KR" altLang="en-US" dirty="0"/>
              <a:t> 저는 </a:t>
            </a:r>
            <a:r>
              <a:rPr lang="ko-KR" altLang="en-US" dirty="0" err="1"/>
              <a:t>웹앱서비스사업만</a:t>
            </a:r>
            <a:r>
              <a:rPr lang="ko-KR" altLang="en-US" dirty="0"/>
              <a:t> 하는 것보다는 기관사업을 묶어서 일을 하는 것이 체질에 잘 맞는 것 같아요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이런저런 </a:t>
            </a:r>
            <a:r>
              <a:rPr lang="ko-KR" altLang="en-US" dirty="0" err="1"/>
              <a:t>머리아프면서</a:t>
            </a:r>
            <a:r>
              <a:rPr lang="ko-KR" altLang="en-US" dirty="0"/>
              <a:t> 나름 좋은 일이 있어서 기쁜 상황인데</a:t>
            </a:r>
            <a:r>
              <a:rPr lang="en-US" altLang="ko-KR" dirty="0"/>
              <a:t>, </a:t>
            </a:r>
            <a:r>
              <a:rPr lang="ko-KR" altLang="en-US" dirty="0"/>
              <a:t>앞으로 잘 되었으면 좋겠어요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1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요즘 </a:t>
            </a:r>
            <a:r>
              <a:rPr lang="en-US" altLang="ko-KR" dirty="0"/>
              <a:t>LLM</a:t>
            </a:r>
            <a:r>
              <a:rPr lang="ko-KR" altLang="en-US" dirty="0"/>
              <a:t> 모델을</a:t>
            </a:r>
            <a:r>
              <a:rPr lang="en-US" altLang="ko-KR" dirty="0"/>
              <a:t> </a:t>
            </a:r>
            <a:r>
              <a:rPr lang="ko-KR" altLang="en-US" dirty="0"/>
              <a:t>자체적으로 구현해서 그래픽 카드 하나로 온 디바이스 </a:t>
            </a:r>
            <a:r>
              <a:rPr lang="en-US" altLang="ko-KR" dirty="0"/>
              <a:t>AI </a:t>
            </a:r>
            <a:r>
              <a:rPr lang="ko-KR" altLang="en-US" dirty="0"/>
              <a:t>구현하는 것이 </a:t>
            </a:r>
            <a:r>
              <a:rPr lang="ko-KR" altLang="en-US" dirty="0" err="1"/>
              <a:t>티어</a:t>
            </a:r>
            <a:r>
              <a:rPr lang="ko-KR" altLang="en-US" dirty="0"/>
              <a:t> 개발자들의 도전 트렌드라고 하네요</a:t>
            </a:r>
            <a:r>
              <a:rPr lang="en-US" altLang="ko-KR" dirty="0"/>
              <a:t>. </a:t>
            </a:r>
            <a:r>
              <a:rPr lang="ko-KR" altLang="en-US" dirty="0"/>
              <a:t>저도 같이 해볼 사람을 구하고 있습니다</a:t>
            </a:r>
            <a:r>
              <a:rPr lang="en-US" altLang="ko-KR" dirty="0"/>
              <a:t>. </a:t>
            </a:r>
            <a:r>
              <a:rPr lang="ko-KR" altLang="en-US" dirty="0"/>
              <a:t>협회에 </a:t>
            </a:r>
            <a:r>
              <a:rPr lang="ko-KR" altLang="en-US" dirty="0" err="1"/>
              <a:t>마이앱비전스</a:t>
            </a:r>
            <a:r>
              <a:rPr lang="ko-KR" altLang="en-US" dirty="0"/>
              <a:t> 가동하면 </a:t>
            </a:r>
            <a:r>
              <a:rPr lang="ko-KR" altLang="en-US" dirty="0" err="1"/>
              <a:t>협업자</a:t>
            </a:r>
            <a:r>
              <a:rPr lang="ko-KR" altLang="en-US" dirty="0"/>
              <a:t> 구하는데 한번 </a:t>
            </a:r>
            <a:r>
              <a:rPr lang="ko-KR" altLang="en-US" dirty="0" err="1"/>
              <a:t>올려볼까해요</a:t>
            </a:r>
            <a:r>
              <a:rPr lang="en-US" altLang="ko-KR" dirty="0"/>
              <a:t>. </a:t>
            </a:r>
            <a:r>
              <a:rPr lang="ko-KR" altLang="en-US" dirty="0"/>
              <a:t>내년에 시간되시면 오픈 프로젝트로 같이 하도록 해요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</a:t>
            </a:r>
            <a:r>
              <a:rPr lang="en-US" altLang="ko-KR" dirty="0"/>
              <a:t>…</a:t>
            </a:r>
            <a:r>
              <a:rPr lang="ko-KR" altLang="en-US" dirty="0"/>
              <a:t>이제 끝입니다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19082-6570-4ADE-BC0A-686583F9A2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8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, 원, 일렉트릭 블루, 블루이(가) 표시된 사진">
            <a:extLst>
              <a:ext uri="{FF2B5EF4-FFF2-40B4-BE49-F238E27FC236}">
                <a16:creationId xmlns:a16="http://schemas.microsoft.com/office/drawing/2014/main" id="{1B3CC88D-4456-E08D-B94A-F364A046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175520"/>
            <a:ext cx="2705100" cy="769441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AoID</a:t>
            </a:r>
          </a:p>
        </p:txBody>
      </p:sp>
      <p:pic>
        <p:nvPicPr>
          <p:cNvPr id="11" name="그림 10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0882D2-DC13-EDFB-7332-E0651C4CD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943" y="2506371"/>
            <a:ext cx="1688114" cy="1688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480EE7A-6DBC-2524-7B1A-BA6E83B1C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6183877C-5FC3-6AC8-E83A-A709DC849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85F638-1C34-E86F-EF66-7BEE89217A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AB4CB7-1BFC-D45C-7532-79FA1B0E7EE2}"/>
              </a:ext>
            </a:extLst>
          </p:cNvPr>
          <p:cNvSpPr txBox="1"/>
          <p:nvPr/>
        </p:nvSpPr>
        <p:spPr>
          <a:xfrm>
            <a:off x="7998856" y="4364496"/>
            <a:ext cx="119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n w="6350">
                  <a:solidFill>
                    <a:schemeClr val="tx1"/>
                  </a:solidFill>
                </a:ln>
                <a:solidFill>
                  <a:srgbClr val="F5F5F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이호진</a:t>
            </a:r>
            <a:endParaRPr lang="ko-KR" altLang="en-US" sz="18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72875-FCFC-1301-FBD2-F4EA9A876738}"/>
              </a:ext>
            </a:extLst>
          </p:cNvPr>
          <p:cNvSpPr txBox="1"/>
          <p:nvPr/>
        </p:nvSpPr>
        <p:spPr>
          <a:xfrm>
            <a:off x="1105185" y="1779446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인 개발자 협회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739910-E91C-D439-CA95-76FFF45B31E2}"/>
              </a:ext>
            </a:extLst>
          </p:cNvPr>
          <p:cNvSpPr txBox="1"/>
          <p:nvPr/>
        </p:nvSpPr>
        <p:spPr>
          <a:xfrm>
            <a:off x="-1" y="1084303"/>
            <a:ext cx="6933629" cy="523220"/>
          </a:xfrm>
          <a:prstGeom prst="rect">
            <a:avLst/>
          </a:prstGeom>
          <a:solidFill>
            <a:schemeClr val="accent3">
              <a:alpha val="72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Association of Independent Developers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6109-F156-DD63-3D41-7FB02DC3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9BD9D5-3BD4-8E02-C0B1-840AB9E615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02C9D5E-7EE4-23D3-F6DB-4CEA4A85C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44D3A86-79B8-C3E3-CAEC-C65D63224D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9652AB-3A54-89CD-A343-4C16DB874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3810B7-08B1-319C-FAF1-DFABB863F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4482897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730F0-1CAF-92FA-3949-DA67EC828689}"/>
              </a:ext>
            </a:extLst>
          </p:cNvPr>
          <p:cNvSpPr txBox="1"/>
          <p:nvPr/>
        </p:nvSpPr>
        <p:spPr>
          <a:xfrm>
            <a:off x="2111311" y="830568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핵심가치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 → 협회원의 </a:t>
            </a:r>
            <a:r>
              <a:rPr lang="ko-KR" altLang="en-US" sz="2400" b="1" u="sng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이권 보장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을 제</a:t>
            </a:r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목표로 한다</a:t>
            </a:r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.</a:t>
            </a:r>
            <a:endParaRPr lang="ko-KR" altLang="en-US" sz="24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94B982-28B8-1604-253F-47F04F9CC402}"/>
              </a:ext>
            </a:extLst>
          </p:cNvPr>
          <p:cNvGrpSpPr/>
          <p:nvPr/>
        </p:nvGrpSpPr>
        <p:grpSpPr>
          <a:xfrm>
            <a:off x="152971" y="109071"/>
            <a:ext cx="1958340" cy="1551514"/>
            <a:chOff x="152971" y="109071"/>
            <a:chExt cx="1958340" cy="155151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44F46AE-1410-4343-094F-BC24A651E330}"/>
                </a:ext>
              </a:extLst>
            </p:cNvPr>
            <p:cNvSpPr/>
            <p:nvPr/>
          </p:nvSpPr>
          <p:spPr>
            <a:xfrm>
              <a:off x="152971" y="109071"/>
              <a:ext cx="1958340" cy="155151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50AD23-8BA8-A866-D375-8251708D62AD}"/>
                </a:ext>
              </a:extLst>
            </p:cNvPr>
            <p:cNvSpPr txBox="1"/>
            <p:nvPr/>
          </p:nvSpPr>
          <p:spPr>
            <a:xfrm>
              <a:off x="152971" y="546274"/>
              <a:ext cx="19583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Chapter 1</a:t>
              </a: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 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소개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</a:t>
              </a:r>
              <a:endParaRPr lang="ko-KR" altLang="en-US" sz="1400" b="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7F682C-CB32-FD7C-E7A8-F932DCCEC94F}"/>
              </a:ext>
            </a:extLst>
          </p:cNvPr>
          <p:cNvGrpSpPr/>
          <p:nvPr/>
        </p:nvGrpSpPr>
        <p:grpSpPr>
          <a:xfrm>
            <a:off x="2821392" y="1726149"/>
            <a:ext cx="3417494" cy="2969767"/>
            <a:chOff x="2939738" y="1996133"/>
            <a:chExt cx="3417494" cy="2969767"/>
          </a:xfrm>
        </p:grpSpPr>
        <p:pic>
          <p:nvPicPr>
            <p:cNvPr id="20" name="그림 19" descr="텍스트, 스크린샷, 소프트웨어, 멀티미디어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7F829A-E6D3-0DD0-BEA5-9D09BF7C4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9738" y="1996133"/>
              <a:ext cx="3417494" cy="29697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00E46-B152-D70C-E1C5-A0109422C3F4}"/>
                </a:ext>
              </a:extLst>
            </p:cNvPr>
            <p:cNvSpPr txBox="1"/>
            <p:nvPr/>
          </p:nvSpPr>
          <p:spPr>
            <a:xfrm>
              <a:off x="3964392" y="3463854"/>
              <a:ext cx="1398095" cy="5232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algun Gothic"/>
                </a:rPr>
                <a:t>aoid.kr</a:t>
              </a:r>
              <a:endPara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AE5588-0236-35E3-CE76-6B28E08587B3}"/>
              </a:ext>
            </a:extLst>
          </p:cNvPr>
          <p:cNvSpPr txBox="1"/>
          <p:nvPr/>
        </p:nvSpPr>
        <p:spPr>
          <a:xfrm>
            <a:off x="2111311" y="222737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인 개발자의 핵심 메인 활동 공간</a:t>
            </a:r>
            <a:endParaRPr lang="ko-KR" altLang="en-US" sz="24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28" name="그림 2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CC6695-9AEE-63E4-28CC-8BDD8811C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7969">
            <a:off x="6042504" y="3476745"/>
            <a:ext cx="2442071" cy="1066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그림 29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C40564-9C61-0FF4-4677-57B0BD92B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1255">
            <a:off x="6278959" y="1842022"/>
            <a:ext cx="1766142" cy="139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9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36B1-2C2D-4462-724A-70649544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5ED12C-7CA0-BBD6-D5AD-7DE9E9B8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308F63A5-739F-03DE-444C-7F1A6F5098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383955C8-1A82-CAF6-A16B-B9CBAAD69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B6742-F33A-F592-9AE1-73978C2438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33A1BF-B75E-79EE-CDDD-986AD5CEAC60}"/>
              </a:ext>
            </a:extLst>
          </p:cNvPr>
          <p:cNvGrpSpPr/>
          <p:nvPr/>
        </p:nvGrpSpPr>
        <p:grpSpPr>
          <a:xfrm>
            <a:off x="152971" y="109071"/>
            <a:ext cx="1958340" cy="1551514"/>
            <a:chOff x="152971" y="109071"/>
            <a:chExt cx="1958340" cy="15515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6B3EE16-E28D-54D5-559E-7C564158EF0F}"/>
                </a:ext>
              </a:extLst>
            </p:cNvPr>
            <p:cNvSpPr/>
            <p:nvPr/>
          </p:nvSpPr>
          <p:spPr>
            <a:xfrm>
              <a:off x="152971" y="109071"/>
              <a:ext cx="1958340" cy="155151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619F33-B769-DC9A-BF09-A53BE2C1AB82}"/>
                </a:ext>
              </a:extLst>
            </p:cNvPr>
            <p:cNvSpPr txBox="1"/>
            <p:nvPr/>
          </p:nvSpPr>
          <p:spPr>
            <a:xfrm>
              <a:off x="152971" y="546274"/>
              <a:ext cx="19583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Chapter 2</a:t>
              </a:r>
              <a:b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</a:br>
              <a:endPara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 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서비스 기획 배경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</a:t>
              </a:r>
              <a:endParaRPr lang="ko-KR" altLang="en-US" sz="1400" b="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C659B-A92C-9E4E-C776-5AC260881FE1}"/>
              </a:ext>
            </a:extLst>
          </p:cNvPr>
          <p:cNvSpPr txBox="1"/>
          <p:nvPr/>
        </p:nvSpPr>
        <p:spPr>
          <a:xfrm>
            <a:off x="2581403" y="884828"/>
            <a:ext cx="4825237" cy="2862322"/>
          </a:xfrm>
          <a:prstGeom prst="rect">
            <a:avLst/>
          </a:prstGeom>
          <a:solidFill>
            <a:schemeClr val="bg1">
              <a:alpha val="80000"/>
            </a:schemeClr>
          </a:solidFill>
          <a:ln w="635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6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txBody>
          <a:bodyPr wrap="square">
            <a:spAutoFit/>
          </a:bodyPr>
          <a:lstStyle/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고립</a:t>
            </a:r>
            <a:r>
              <a:rPr lang="ko-KR" alt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되기 쉬운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개발자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코드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리뷰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피드백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기술적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정체에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대한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불안감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</a:t>
            </a:r>
          </a:p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단순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커뮤니티의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한계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일회성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Q&amp;A에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그침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지속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가능한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수익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</a:t>
            </a:r>
          </a:p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AoID의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해답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'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협회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도입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등급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권한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자체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시스템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DevCoins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BDDB16-2B92-9731-2F95-AA6A40ADEBD0}"/>
              </a:ext>
            </a:extLst>
          </p:cNvPr>
          <p:cNvSpPr/>
          <p:nvPr/>
        </p:nvSpPr>
        <p:spPr>
          <a:xfrm>
            <a:off x="6277691" y="2876550"/>
            <a:ext cx="2583180" cy="1630680"/>
          </a:xfrm>
          <a:prstGeom prst="rect">
            <a:avLst/>
          </a:prstGeom>
          <a:solidFill>
            <a:srgbClr val="F5F5F5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0" rtlCol="0" anchor="ctr"/>
          <a:lstStyle/>
          <a:p>
            <a:pPr algn="ctr"/>
            <a:r>
              <a:rPr sz="1400" b="1" dirty="0">
                <a:solidFill>
                  <a:srgbClr val="1976D2"/>
                </a:solidFill>
                <a:latin typeface="Malgun Gothic"/>
              </a:rPr>
              <a:t>All-in-One Platform
</a:t>
            </a:r>
          </a:p>
          <a:p>
            <a:pPr algn="ctr"/>
            <a:r>
              <a:rPr sz="1050" b="0" dirty="0">
                <a:solidFill>
                  <a:srgbClr val="333333"/>
                </a:solidFill>
                <a:latin typeface="Malgun Gothic"/>
              </a:rPr>
              <a:t>
Community + Portfolio</a:t>
            </a:r>
            <a:r>
              <a:rPr lang="en-US"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+ Marketing</a:t>
            </a:r>
          </a:p>
        </p:txBody>
      </p:sp>
      <p:pic>
        <p:nvPicPr>
          <p:cNvPr id="12" name="그림 11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5749E-A218-34B1-AD9B-1C75E17B0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440" y="0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62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8E779-9665-D04B-336B-18CDAEEE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C587E7-AA89-2017-12DB-439576841C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66D16FF-6BDD-F579-23B9-BAC292A4E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F9FD80FC-9110-51CB-3028-8D836B3C42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CEBADC-8C3D-E148-1FF9-3FA2D1381C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2F2426-40F7-E110-8B0E-D1BCAC640A61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CE26A-E6C9-D761-10B9-039EBC3F6CA9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3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핵심기능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57DAEE-E0C6-F140-6B66-83995B054D52}"/>
              </a:ext>
            </a:extLst>
          </p:cNvPr>
          <p:cNvGrpSpPr/>
          <p:nvPr/>
        </p:nvGrpSpPr>
        <p:grpSpPr>
          <a:xfrm>
            <a:off x="632755" y="1863214"/>
            <a:ext cx="7000875" cy="2896914"/>
            <a:chOff x="914400" y="1337310"/>
            <a:chExt cx="7955280" cy="3291840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E06DAF27-58CB-45AB-73B3-BE80839C7FC4}"/>
                </a:ext>
              </a:extLst>
            </p:cNvPr>
            <p:cNvSpPr/>
            <p:nvPr/>
          </p:nvSpPr>
          <p:spPr>
            <a:xfrm>
              <a:off x="914400" y="13373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>
                  <a:solidFill>
                    <a:srgbClr val="333333"/>
                  </a:solidFill>
                  <a:latin typeface="Malgun Gothic"/>
                </a:rPr>
                <a:t>❌ 너무나 빠른 기술 발전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21A53902-DC09-4856-A0D7-0F72A79C8147}"/>
                </a:ext>
              </a:extLst>
            </p:cNvPr>
            <p:cNvSpPr/>
            <p:nvPr/>
          </p:nvSpPr>
          <p:spPr>
            <a:xfrm>
              <a:off x="4663440" y="15201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35E238D-6261-32FD-881F-9BE0B03A5EC2}"/>
                </a:ext>
              </a:extLst>
            </p:cNvPr>
            <p:cNvSpPr/>
            <p:nvPr/>
          </p:nvSpPr>
          <p:spPr>
            <a:xfrm>
              <a:off x="5212080" y="13373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Techgram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 + Info Services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3F05E43-0CFE-CF12-A433-FFCA4E432C25}"/>
                </a:ext>
              </a:extLst>
            </p:cNvPr>
            <p:cNvSpPr/>
            <p:nvPr/>
          </p:nvSpPr>
          <p:spPr>
            <a:xfrm>
              <a:off x="914400" y="20231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고립되기 쉬운 </a:t>
              </a:r>
              <a:r>
                <a:rPr lang="en-US" altLang="ko-KR" sz="1400" dirty="0">
                  <a:solidFill>
                    <a:srgbClr val="333333"/>
                  </a:solidFill>
                  <a:latin typeface="Malgun Gothic"/>
                </a:rPr>
                <a:t>1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인 개발자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7" name="Right Arrow 8">
              <a:extLst>
                <a:ext uri="{FF2B5EF4-FFF2-40B4-BE49-F238E27FC236}">
                  <a16:creationId xmlns:a16="http://schemas.microsoft.com/office/drawing/2014/main" id="{7D894FA0-A3A5-E142-F692-2712100441B1}"/>
                </a:ext>
              </a:extLst>
            </p:cNvPr>
            <p:cNvSpPr/>
            <p:nvPr/>
          </p:nvSpPr>
          <p:spPr>
            <a:xfrm>
              <a:off x="4663440" y="22059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FDAB2E2-F160-A8F9-D89B-4211C73381C8}"/>
                </a:ext>
              </a:extLst>
            </p:cNvPr>
            <p:cNvSpPr/>
            <p:nvPr/>
          </p:nvSpPr>
          <p:spPr>
            <a:xfrm>
              <a:off x="5212080" y="20231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Connection Round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7A277A1B-CDF6-CA10-B9F7-1CF2F31CDB6C}"/>
                </a:ext>
              </a:extLst>
            </p:cNvPr>
            <p:cNvSpPr/>
            <p:nvPr/>
          </p:nvSpPr>
          <p:spPr>
            <a:xfrm>
              <a:off x="914400" y="27089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lang="ko-KR" altLang="en-US" sz="1400" b="0" dirty="0">
                  <a:solidFill>
                    <a:srgbClr val="333333"/>
                  </a:solidFill>
                  <a:latin typeface="Malgun Gothic"/>
                </a:rPr>
                <a:t>놓치기 쉬운 기술 고도화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16" name="Right Arrow 11">
              <a:extLst>
                <a:ext uri="{FF2B5EF4-FFF2-40B4-BE49-F238E27FC236}">
                  <a16:creationId xmlns:a16="http://schemas.microsoft.com/office/drawing/2014/main" id="{1EE55421-3440-FE7A-14AB-0A2B4DFF9E8A}"/>
                </a:ext>
              </a:extLst>
            </p:cNvPr>
            <p:cNvSpPr/>
            <p:nvPr/>
          </p:nvSpPr>
          <p:spPr>
            <a:xfrm>
              <a:off x="4663440" y="28917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44F24F72-62A3-FA47-CBA8-D88795C419BD}"/>
                </a:ext>
              </a:extLst>
            </p:cNvPr>
            <p:cNvSpPr/>
            <p:nvPr/>
          </p:nvSpPr>
          <p:spPr>
            <a:xfrm>
              <a:off x="5212080" y="27089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My Levels &amp; Edu Works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9D3A7CC-58B2-D204-3D1F-35D6BDCBF6D4}"/>
                </a:ext>
              </a:extLst>
            </p:cNvPr>
            <p:cNvSpPr/>
            <p:nvPr/>
          </p:nvSpPr>
          <p:spPr>
            <a:xfrm>
              <a:off x="914400" y="33947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sz="1400" b="0" dirty="0" err="1">
                  <a:solidFill>
                    <a:srgbClr val="333333"/>
                  </a:solidFill>
                  <a:latin typeface="Malgun Gothic"/>
                </a:rPr>
                <a:t>수익화의</a:t>
              </a:r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 </a:t>
              </a:r>
              <a:r>
                <a:rPr sz="1400" b="0" dirty="0" err="1">
                  <a:solidFill>
                    <a:srgbClr val="333333"/>
                  </a:solidFill>
                  <a:latin typeface="Malgun Gothic"/>
                </a:rPr>
                <a:t>어려움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20" name="Right Arrow 14">
              <a:extLst>
                <a:ext uri="{FF2B5EF4-FFF2-40B4-BE49-F238E27FC236}">
                  <a16:creationId xmlns:a16="http://schemas.microsoft.com/office/drawing/2014/main" id="{741D8493-E650-415D-351D-C9BA352AA463}"/>
                </a:ext>
              </a:extLst>
            </p:cNvPr>
            <p:cNvSpPr/>
            <p:nvPr/>
          </p:nvSpPr>
          <p:spPr>
            <a:xfrm>
              <a:off x="4663440" y="35775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A707F2E9-7E8C-7B38-B388-173C081424FD}"/>
                </a:ext>
              </a:extLst>
            </p:cNvPr>
            <p:cNvSpPr/>
            <p:nvPr/>
          </p:nvSpPr>
          <p:spPr>
            <a:xfrm>
              <a:off x="5212080" y="33947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MyAppVisions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 +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AppConnect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6099AB3F-4A3B-231E-593C-FDCE4DFFEDCB}"/>
                </a:ext>
              </a:extLst>
            </p:cNvPr>
            <p:cNvSpPr/>
            <p:nvPr/>
          </p:nvSpPr>
          <p:spPr>
            <a:xfrm>
              <a:off x="914400" y="40805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</a:t>
              </a:r>
              <a:r>
                <a:rPr lang="en-US" sz="1400" dirty="0">
                  <a:solidFill>
                    <a:srgbClr val="333333"/>
                  </a:solidFill>
                  <a:latin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컨소시엄 지원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23" name="Right Arrow 17">
              <a:extLst>
                <a:ext uri="{FF2B5EF4-FFF2-40B4-BE49-F238E27FC236}">
                  <a16:creationId xmlns:a16="http://schemas.microsoft.com/office/drawing/2014/main" id="{ECBEA6E8-7BE0-058E-EE32-85E6B7735DFD}"/>
                </a:ext>
              </a:extLst>
            </p:cNvPr>
            <p:cNvSpPr/>
            <p:nvPr/>
          </p:nvSpPr>
          <p:spPr>
            <a:xfrm>
              <a:off x="4663440" y="42633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CBA48A4C-BE3A-95AA-60BE-A7B229A537BF}"/>
                </a:ext>
              </a:extLst>
            </p:cNvPr>
            <p:cNvSpPr/>
            <p:nvPr/>
          </p:nvSpPr>
          <p:spPr>
            <a:xfrm>
              <a:off x="5212080" y="40805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WeAreOne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</p:grpSp>
      <p:pic>
        <p:nvPicPr>
          <p:cNvPr id="26" name="그림 25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9FD130-3345-3226-127B-BE9CB4CA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002" y="4116712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F97D-F1CD-0410-40E8-C327DED4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C1C47D-0BD6-B708-5220-2E5AF4DDB1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DC1CAC6C-BF39-0538-1059-9B9468F813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5A9C665A-BFC7-F8D6-7C0A-D1D95BDD3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D49189-18BF-F935-7097-BB26DB2CFA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DD9830-7AE7-3D83-0B62-AB0B73D5137B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2EF24-ED18-58AF-5D60-4F283EB42D90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4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서비스 시연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43E5D-8220-36EC-DDFE-CFD6F89D837A}"/>
              </a:ext>
            </a:extLst>
          </p:cNvPr>
          <p:cNvSpPr txBox="1"/>
          <p:nvPr/>
        </p:nvSpPr>
        <p:spPr>
          <a:xfrm>
            <a:off x="1257585" y="2140863"/>
            <a:ext cx="6933629" cy="8617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aoid.kr</a:t>
            </a:r>
            <a:endParaRPr lang="en-US" altLang="ko-KR" sz="5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11" name="그림 10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F8FD5-2304-2F7B-6E06-B08649551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71" y="1660585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4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8408-3BE8-ADB3-9F78-327FE0A9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33C18-68F8-7995-350D-B5648FFD79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3471F3EB-83E2-AA67-CAA5-5586504AC2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92DC5807-6317-2149-8EF1-0DE71D9BFE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23AA01-7EDF-1CE8-3EC1-6B4632CDF9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413D1E-DCED-9B56-9E87-A03AC77CC8B8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B4F92-8190-2569-EED5-05E836B9784D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5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기술적 특징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038F8-454E-3720-A5D5-EF0FA427A267}"/>
              </a:ext>
            </a:extLst>
          </p:cNvPr>
          <p:cNvSpPr txBox="1"/>
          <p:nvPr/>
        </p:nvSpPr>
        <p:spPr>
          <a:xfrm>
            <a:off x="2182919" y="109071"/>
            <a:ext cx="3629025" cy="2380139"/>
          </a:xfrm>
          <a:prstGeom prst="rect">
            <a:avLst/>
          </a:prstGeom>
          <a:solidFill>
            <a:schemeClr val="bg1"/>
          </a:solidFill>
          <a:ln>
            <a:solidFill>
              <a:srgbClr val="42A5F5"/>
            </a:solidFill>
          </a:ln>
        </p:spPr>
        <p:txBody>
          <a:bodyPr wrap="square">
            <a:spAutoFit/>
          </a:bodyPr>
          <a:lstStyle/>
          <a:p>
            <a:r>
              <a:rPr b="1" dirty="0">
                <a:solidFill>
                  <a:srgbClr val="1976D2"/>
                </a:solidFill>
                <a:latin typeface="Malgun Gothic"/>
              </a:rPr>
              <a:t>🛠️ Cutting-edge Stack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Frontend: React 19.2 (RC/Beta)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Language: TypeScript 5.9 (Latest)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State: </a:t>
            </a:r>
            <a:r>
              <a:rPr sz="1200" b="0" dirty="0" err="1">
                <a:solidFill>
                  <a:srgbClr val="333333"/>
                </a:solidFill>
                <a:latin typeface="Malgun Gothic"/>
              </a:rPr>
              <a:t>TanStack</a:t>
            </a:r>
            <a:r>
              <a:rPr sz="1200" b="0" dirty="0">
                <a:solidFill>
                  <a:srgbClr val="333333"/>
                </a:solidFill>
                <a:latin typeface="Malgun Gothic"/>
              </a:rPr>
              <a:t> Query v5 + Context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UI: Material UI 7.3 + Framer Motion 12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Backend: Express 5.1 (Next Gen)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Database: PostgreSQL 14+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Infra: AWS EC2 + Nginx + PM2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50C81-040E-923F-D016-A77CAC96AE3A}"/>
              </a:ext>
            </a:extLst>
          </p:cNvPr>
          <p:cNvSpPr txBox="1"/>
          <p:nvPr/>
        </p:nvSpPr>
        <p:spPr>
          <a:xfrm>
            <a:off x="0" y="2990850"/>
            <a:ext cx="4829175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Bleeding Edge </a:t>
            </a:r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도전</a:t>
            </a:r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~~~~~!!!!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94902B-8660-BD74-C3F6-651E46090C70}"/>
              </a:ext>
            </a:extLst>
          </p:cNvPr>
          <p:cNvSpPr/>
          <p:nvPr/>
        </p:nvSpPr>
        <p:spPr>
          <a:xfrm>
            <a:off x="5419475" y="780101"/>
            <a:ext cx="3681662" cy="2368440"/>
          </a:xfrm>
          <a:prstGeom prst="roundRect">
            <a:avLst/>
          </a:prstGeom>
          <a:solidFill>
            <a:srgbClr val="F5F5F5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tlCol="0" anchor="t"/>
          <a:lstStyle/>
          <a:p>
            <a:r>
              <a:rPr sz="1200" b="1" dirty="0">
                <a:solidFill>
                  <a:srgbClr val="1976D2"/>
                </a:solidFill>
                <a:latin typeface="Malgun Gothic"/>
              </a:rPr>
              <a:t>📊 Project Statistics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Frontend Components: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345 Files / 200+ EA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Admin System: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100+ Dedicated Components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Backend Controllers: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25 Controllers (Modular)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Database Schema: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39 Migrations (Complex)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API Endpoints: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100+ RESTful APIs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DC141-503E-64F1-9402-BA2D28D99BC1}"/>
              </a:ext>
            </a:extLst>
          </p:cNvPr>
          <p:cNvSpPr txBox="1"/>
          <p:nvPr/>
        </p:nvSpPr>
        <p:spPr>
          <a:xfrm>
            <a:off x="4572000" y="3406573"/>
            <a:ext cx="3309299" cy="8617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결과 → </a:t>
            </a:r>
            <a:endParaRPr lang="en-US" altLang="ko-KR" sz="5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11" name="그림 10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B15205-DBB4-855B-79FE-167693137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57" y="3342104"/>
            <a:ext cx="1149286" cy="909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CD8966-3E67-2721-1B48-B908F473C5CE}"/>
              </a:ext>
            </a:extLst>
          </p:cNvPr>
          <p:cNvSpPr txBox="1"/>
          <p:nvPr/>
        </p:nvSpPr>
        <p:spPr>
          <a:xfrm>
            <a:off x="5834701" y="4337908"/>
            <a:ext cx="3309299" cy="43088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다른 사람들이 도전 안 하는 이유를 알게 되었음</a:t>
            </a:r>
            <a:br>
              <a:rPr lang="en-US" altLang="ko-KR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</a:br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무조건 </a:t>
            </a:r>
            <a:r>
              <a:rPr lang="en-US" altLang="ko-KR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Leading-Edge </a:t>
            </a:r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채택 할 것</a:t>
            </a:r>
            <a:endParaRPr lang="en-US" altLang="ko-KR" sz="1100" dirty="0">
              <a:ln w="12700">
                <a:noFill/>
              </a:ln>
              <a:solidFill>
                <a:srgbClr val="FF0000"/>
              </a:solidFill>
              <a:latin typeface="Malgun Gothic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329D494-27A3-7368-0250-9DD670AE10B3}"/>
              </a:ext>
            </a:extLst>
          </p:cNvPr>
          <p:cNvSpPr/>
          <p:nvPr/>
        </p:nvSpPr>
        <p:spPr>
          <a:xfrm>
            <a:off x="477238" y="1789813"/>
            <a:ext cx="1629481" cy="1221612"/>
          </a:xfrm>
          <a:prstGeom prst="rect">
            <a:avLst/>
          </a:prstGeom>
          <a:solidFill>
            <a:srgbClr val="FFFFFF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sz="1200" b="1" dirty="0" err="1">
                <a:solidFill>
                  <a:srgbClr val="1976D2"/>
                </a:solidFill>
                <a:latin typeface="Malgun Gothic"/>
              </a:rPr>
              <a:t>MotionBox</a:t>
            </a:r>
            <a:r>
              <a:rPr sz="1200" b="1" dirty="0">
                <a:solidFill>
                  <a:srgbClr val="1976D2"/>
                </a:solidFill>
                <a:latin typeface="Malgun Gothic"/>
              </a:rPr>
              <a:t> CMS</a:t>
            </a:r>
          </a:p>
          <a:p>
            <a:r>
              <a:rPr sz="1050" b="0" dirty="0">
                <a:solidFill>
                  <a:srgbClr val="333333"/>
                </a:solidFill>
                <a:latin typeface="Malgun Gothic"/>
              </a:rPr>
              <a:t>
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자체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개발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CMS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엔진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Drag &amp; Drop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배치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JSON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기반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렌더링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애니메이션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제어</a:t>
            </a:r>
            <a:endParaRPr sz="1050" b="0" dirty="0">
              <a:solidFill>
                <a:srgbClr val="333333"/>
              </a:solidFill>
              <a:latin typeface="Malgun Gothic"/>
            </a:endParaRPr>
          </a:p>
        </p:txBody>
      </p:sp>
      <p:pic>
        <p:nvPicPr>
          <p:cNvPr id="17" name="그림 16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EB3EA3-CA4F-68A0-4DB5-59D8D5EAC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577" y="36425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6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54670-CCDC-4B8F-E6B9-5978BC9B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9FDCB8-4191-5F34-9DC1-464F398F0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F84ACD0B-7C04-099E-5D0B-5B3BF74F9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C0F268F-5E7B-B04E-6EC7-A8C6FB158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8AD82-139E-345B-BB28-B53722C91C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A49321-3ADA-34AE-D6DC-E53A0B86B462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F9294-CE1D-CAA6-4F7F-46AA39407311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6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아키텍처 요약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10" name="그림 9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3DACE7-E611-8A65-BAB1-72AE31EC7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11" y="278130"/>
            <a:ext cx="3749462" cy="3749462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47527564-0494-3DF1-1213-660DF70E95B9}"/>
              </a:ext>
            </a:extLst>
          </p:cNvPr>
          <p:cNvSpPr/>
          <p:nvPr/>
        </p:nvSpPr>
        <p:spPr>
          <a:xfrm>
            <a:off x="5275305" y="1652485"/>
            <a:ext cx="3749462" cy="3048422"/>
          </a:xfrm>
          <a:prstGeom prst="roundRect">
            <a:avLst/>
          </a:prstGeom>
          <a:solidFill>
            <a:srgbClr val="1E1E1E"/>
          </a:solidFill>
          <a:ln>
            <a:solidFill>
              <a:srgbClr val="42A5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ctr"/>
          <a:lstStyle/>
          <a:p>
            <a:pPr algn="ctr">
              <a:defRPr sz="1100">
                <a:solidFill>
                  <a:srgbClr val="FFFFFF"/>
                </a:solidFill>
                <a:latin typeface="Consolas"/>
              </a:defRPr>
            </a:pPr>
            <a:r>
              <a:rPr sz="900" dirty="0"/>
              <a:t>[ Client (Chrome/Edge) ]</a:t>
            </a:r>
            <a:br>
              <a:rPr sz="900" dirty="0"/>
            </a:br>
            <a:r>
              <a:rPr sz="900" dirty="0"/>
              <a:t>              |</a:t>
            </a:r>
            <a:br>
              <a:rPr sz="900" dirty="0"/>
            </a:br>
            <a:r>
              <a:rPr sz="900" dirty="0"/>
              <a:t>              v</a:t>
            </a:r>
            <a:br>
              <a:rPr sz="900" dirty="0"/>
            </a:br>
            <a:r>
              <a:rPr sz="900" dirty="0"/>
              <a:t>    +-----------------------+   +-------------------+</a:t>
            </a:r>
            <a:br>
              <a:rPr sz="900" dirty="0"/>
            </a:br>
            <a:r>
              <a:rPr sz="900" dirty="0"/>
              <a:t>    | Nginx (SSL/Proxy)     |&lt;--| GitHub Actions CI |</a:t>
            </a:r>
            <a:br>
              <a:rPr sz="900" dirty="0"/>
            </a:br>
            <a:r>
              <a:rPr sz="900" dirty="0"/>
              <a:t>    +----------+------------+   +-------------------+</a:t>
            </a:r>
            <a:br>
              <a:rPr sz="900" dirty="0"/>
            </a:br>
            <a:r>
              <a:rPr sz="900" dirty="0"/>
              <a:t>               |</a:t>
            </a:r>
            <a:br>
              <a:rPr sz="900" dirty="0"/>
            </a:br>
            <a:r>
              <a:rPr sz="900" dirty="0"/>
              <a:t>      +--------+--------+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[ Frontend ]      [ Backend API ] &lt;--- [ Node Cron ]</a:t>
            </a:r>
            <a:br>
              <a:rPr sz="900" dirty="0"/>
            </a:br>
            <a:r>
              <a:rPr sz="900" dirty="0"/>
              <a:t> (React 19)        (Express 5)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[ </a:t>
            </a:r>
            <a:r>
              <a:rPr sz="900" dirty="0" err="1"/>
              <a:t>MotionBox</a:t>
            </a:r>
            <a:r>
              <a:rPr sz="900" dirty="0"/>
              <a:t> ]     [ Middleware ]</a:t>
            </a:r>
            <a:br>
              <a:rPr sz="900" dirty="0"/>
            </a:br>
            <a:r>
              <a:rPr sz="900" dirty="0"/>
              <a:t> (Rendering)       (Auth/Log)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     v                 </a:t>
            </a:r>
            <a:r>
              <a:rPr sz="900" dirty="0" err="1"/>
              <a:t>v</a:t>
            </a:r>
            <a:br>
              <a:rPr sz="900" dirty="0"/>
            </a:br>
            <a:r>
              <a:rPr sz="900" dirty="0"/>
              <a:t>   [ DOM ]        [ PostgreSQL ] &lt;--- [ Migrations ]</a:t>
            </a:r>
            <a:br>
              <a:rPr sz="900" dirty="0"/>
            </a:br>
            <a:r>
              <a:rPr sz="900" dirty="0"/>
              <a:t>                  (30+ Tables)</a:t>
            </a:r>
          </a:p>
        </p:txBody>
      </p:sp>
      <p:pic>
        <p:nvPicPr>
          <p:cNvPr id="20" name="그림 19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C21450-2DF2-CBAD-678F-549611F32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093" y="4465318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30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5C44-9AB1-40DD-7DC0-97C9AEA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3AE0F0-6892-8265-D18C-0A47284D08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A759129E-A399-6F32-6060-771F80454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6D8F124-0C64-633C-D2F5-0DC30EC5E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BCF6D9-D510-A527-A799-EB1570CE09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FBEDBB-28CC-0E6E-8945-FDB0AB117986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CBFD9-500C-621C-0B38-ABB1458624D9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7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회고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789A4-A0CB-C6EE-8B07-FFEC46C394E7}"/>
              </a:ext>
            </a:extLst>
          </p:cNvPr>
          <p:cNvSpPr txBox="1"/>
          <p:nvPr/>
        </p:nvSpPr>
        <p:spPr>
          <a:xfrm>
            <a:off x="1409984" y="1811823"/>
            <a:ext cx="6933629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할 수 있는 서비스가 무궁무진하다</a:t>
            </a:r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EF6E8-D944-76A5-80E5-30BFCDCE0FC6}"/>
              </a:ext>
            </a:extLst>
          </p:cNvPr>
          <p:cNvSpPr txBox="1"/>
          <p:nvPr/>
        </p:nvSpPr>
        <p:spPr>
          <a:xfrm>
            <a:off x="1409984" y="3626395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→ 기술진과 파트너의 의견 적극 </a:t>
            </a:r>
            <a:r>
              <a:rPr lang="ko-KR" altLang="en-US" sz="2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수용중</a:t>
            </a:r>
            <a:endParaRPr lang="en-US" altLang="ko-KR" sz="2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5" name="그림 4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7BE4A7-F54C-A4D8-2918-7F20776EE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4482897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39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BD82-1E8B-779F-EC83-79E4E65F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DA0C49-15C9-7AF8-94A6-11FAB71D24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4F106DF-B825-EE7B-E073-A20419C191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5AA4BA4-C960-54F4-A938-AB1401C4A9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53DD36-8ABF-05D1-0CEA-B397916C9E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66" b="38787"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DABE4F-4D8F-726E-6AB7-5E1803BB6718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A2BCB-85C0-EAB8-8789-8137935A951D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8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Q&amp;A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F61428-BD1C-4CB8-4B28-E8CE8941C271}"/>
              </a:ext>
            </a:extLst>
          </p:cNvPr>
          <p:cNvSpPr/>
          <p:nvPr/>
        </p:nvSpPr>
        <p:spPr>
          <a:xfrm>
            <a:off x="2743200" y="1504950"/>
            <a:ext cx="3657600" cy="1828800"/>
          </a:xfrm>
          <a:prstGeom prst="roundRect">
            <a:avLst/>
          </a:prstGeom>
          <a:solidFill>
            <a:srgbClr val="1976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600" b="1" dirty="0">
                <a:solidFill>
                  <a:srgbClr val="FFFF00"/>
                </a:solidFill>
                <a:latin typeface="Malgun Gothic"/>
              </a:rPr>
              <a:t>Thank You</a:t>
            </a:r>
          </a:p>
          <a:p>
            <a:pPr algn="ctr"/>
            <a:r>
              <a:rPr sz="1400" b="0" dirty="0">
                <a:solidFill>
                  <a:srgbClr val="FFFFFF"/>
                </a:solidFill>
                <a:latin typeface="Malgun Gothic"/>
              </a:rPr>
              <a:t>
</a:t>
            </a:r>
            <a:r>
              <a:rPr lang="ko-KR" altLang="en-US" sz="1400" b="0" dirty="0">
                <a:solidFill>
                  <a:srgbClr val="FFFFFF"/>
                </a:solidFill>
                <a:latin typeface="Malgun Gothic"/>
              </a:rPr>
              <a:t>이호진</a:t>
            </a:r>
            <a:endParaRPr sz="1400" b="0" dirty="0">
              <a:solidFill>
                <a:srgbClr val="FFFFFF"/>
              </a:solidFill>
              <a:latin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F5F3-C315-9205-ACED-9AB12CACBC9D}"/>
              </a:ext>
            </a:extLst>
          </p:cNvPr>
          <p:cNvSpPr txBox="1"/>
          <p:nvPr/>
        </p:nvSpPr>
        <p:spPr>
          <a:xfrm>
            <a:off x="1257585" y="3614240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경청해주셔서</a:t>
            </a:r>
            <a:r>
              <a:rPr lang="ko-KR" altLang="en-US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 감사합니다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  <p:pic>
        <p:nvPicPr>
          <p:cNvPr id="7" name="그림 6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24ABE7-0653-FDC6-CB8D-64FF13F7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720" y="1276940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12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1318</Words>
  <Application>Microsoft Office PowerPoint</Application>
  <PresentationFormat>화면 슬라이드 쇼(16:9)</PresentationFormat>
  <Paragraphs>134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HY엽서M</vt:lpstr>
      <vt:lpstr>Noto Sans KR</vt:lpstr>
      <vt:lpstr>Malgun Gothic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HOJIN LEE</cp:lastModifiedBy>
  <cp:revision>189</cp:revision>
  <dcterms:created xsi:type="dcterms:W3CDTF">2013-01-27T09:14:16Z</dcterms:created>
  <dcterms:modified xsi:type="dcterms:W3CDTF">2025-12-16T05:30:33Z</dcterms:modified>
  <cp:category/>
</cp:coreProperties>
</file>